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7"/>
  </p:notesMasterIdLst>
  <p:handoutMasterIdLst>
    <p:handoutMasterId r:id="rId18"/>
  </p:handoutMasterIdLst>
  <p:sldIdLst>
    <p:sldId id="290" r:id="rId2"/>
    <p:sldId id="289" r:id="rId3"/>
    <p:sldId id="320" r:id="rId4"/>
    <p:sldId id="283" r:id="rId5"/>
    <p:sldId id="285" r:id="rId6"/>
    <p:sldId id="309" r:id="rId7"/>
    <p:sldId id="319" r:id="rId8"/>
    <p:sldId id="314" r:id="rId9"/>
    <p:sldId id="315" r:id="rId10"/>
    <p:sldId id="316" r:id="rId11"/>
    <p:sldId id="317" r:id="rId12"/>
    <p:sldId id="318" r:id="rId13"/>
    <p:sldId id="288" r:id="rId14"/>
    <p:sldId id="307" r:id="rId15"/>
    <p:sldId id="278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B34"/>
    <a:srgbClr val="4D4D4D"/>
    <a:srgbClr val="0072BC"/>
    <a:srgbClr val="F37065"/>
    <a:srgbClr val="F8A8A2"/>
    <a:srgbClr val="ABC8E7"/>
    <a:srgbClr val="89B1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784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12" y="6554111"/>
            <a:ext cx="281409" cy="14424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966201" rtl="0" eaLnBrk="1" fontAlgn="base" latinLnBrk="0" hangingPunct="1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66201" rtl="0" eaLnBrk="1" fontAlgn="base" latinLnBrk="0" hangingPunct="1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81" y="120959"/>
            <a:ext cx="8638443" cy="55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805" tIns="40403" rIns="80805" bIns="40403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7874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6560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08.10.2019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08.10.2019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08.10.2019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49" r:id="rId3"/>
    <p:sldLayoutId id="2147483660" r:id="rId4"/>
    <p:sldLayoutId id="2147483662" r:id="rId5"/>
    <p:sldLayoutId id="2147483663" r:id="rId6"/>
    <p:sldLayoutId id="2147483664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93" r:id="rId16"/>
    <p:sldLayoutId id="2147483694" r:id="rId17"/>
    <p:sldLayoutId id="2147483695" r:id="rId1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jpe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451733"/>
              </p:ext>
            </p:extLst>
          </p:nvPr>
        </p:nvGraphicFramePr>
        <p:xfrm>
          <a:off x="185051" y="873204"/>
          <a:ext cx="8773898" cy="5493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5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Направление</a:t>
                      </a:r>
                      <a:endParaRPr lang="ru-RU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Критерии</a:t>
                      </a:r>
                      <a:endParaRPr lang="ru-RU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6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Дальневосточный федеральный округ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на территории Дальневосточного федерального </a:t>
                      </a:r>
                      <a:r>
                        <a:rPr lang="ru-RU" sz="10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округа.</a:t>
                      </a:r>
                      <a:endParaRPr lang="ru-RU" sz="10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Монопрофильные</a:t>
                      </a: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муниципальные подразделения (моногорода)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или осуществляет свою деятельность на территории </a:t>
                      </a:r>
                      <a:r>
                        <a:rPr lang="ru-RU" sz="105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монопрофильного</a:t>
                      </a: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муниципального подразделения (моногорода</a:t>
                      </a:r>
                      <a:r>
                        <a:rPr lang="ru-RU" sz="10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).</a:t>
                      </a:r>
                      <a:endParaRPr lang="ru-RU" sz="10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Сельскохозяйственная кооперация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сельскохозяйственным производственным или потребительским кооперативом или членом сельскохозяйственного потребительского кооператива – крестьянским (фермерским) </a:t>
                      </a:r>
                      <a:r>
                        <a:rPr lang="ru-RU" sz="10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хозяйством.</a:t>
                      </a:r>
                      <a:endParaRPr lang="ru-RU" sz="10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Женское предпринимательство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обществом с ограниченной ответственностью, при условии, что единоличным исполнительным органом такой организации является женщина – гражданка РФ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и/или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- 50% и более долей в уставном капитале организации принадлежит физическим лицам – женщинам, являющимся гражданами РФ,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индивидуальным предпринимателем–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женщиной, гражданкой РФ.</a:t>
                      </a: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Северо-Кавказский федеральный округ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на территории Северо-Кавказского федерального округа.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Серебряный бизнес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 в возрасте не менее 45 лет и не более 65 лет или юридические лица, при условии, что единоличным исполнительным органом такого юридического лица является гражданин (-ка) РФ в возрасте не менее 45 лет и не более 65 лет и 50% и более долей в уставном капитале этой организации принадлежит указанному гражданину (-</a:t>
                      </a:r>
                      <a:r>
                        <a:rPr lang="ru-RU" sz="1050" kern="120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РФ.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МСП, соответствующий любому из перечисленных 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условий:</a:t>
                      </a:r>
                      <a:endParaRPr lang="en-US" sz="1050" kern="1200" dirty="0" smtClean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1050" kern="120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сотрудников в возрасте от 45 лет в штате субъекта МСП превышает 30% от общего числа сотрудников в штате субъекта МСП на дату подачи кредитной заявки;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сотрудников в возрасте от 45 лет, принятых субъектом МСП на работу в течение последних двух лет до даты подачи кредитной заявки, превышает 30% от общего числа сотрудников субъекта МСП, принятых им на работу в течение этого периода.</a:t>
                      </a: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8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03346"/>
              </p:ext>
            </p:extLst>
          </p:nvPr>
        </p:nvGraphicFramePr>
        <p:xfrm>
          <a:off x="185051" y="873204"/>
          <a:ext cx="8773898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8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Направление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Стартапы</a:t>
                      </a:r>
                      <a:endParaRPr lang="ru-RU" sz="100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МСП, с даты регистрации которого на дату обращения в Банк прошло не более 5 лет, или субъект МСП, который с даты государственной регистрации не осуществлял производство (реализацию услуги) или осуществлял в незначительном объеме. Деятельность субъекта МСП и (или) реализуемый проект соответствуют одному из следующих критериев: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реализуется в высокотехнологичных отраслях (информационные технологии, биотехнологии, робототехника, станкостроение, фармацевтика) и (или) в отраслях экономики, в которых реализуются приоритетные направления развития науки, технологий и техники в Российской Федерации, а также критические технологии Российской Федерации, утвержденные Указом Президента Российской Федерации от 7 июля 2011 г. № 899 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Федерации»;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деятельность субъекта МСП или реализация проекта осуществляется в Приоритетных отраслях с использованием инноваций и (или) высоких технологий, позволяющих создать новый для рынка продукт или продукт с более высокими качественными характеристиками по сравнению с существующими аналогичными продуктами на рынке или </a:t>
                      </a: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экспортно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ориентированный импортозамещающий продукт;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деятельность субъекта МСП или реализуемый проект, осуществляемые в Приоритетных отраслях экономики, масштабируемы; ежегодный прирост выручки на протяжении последних трех лет, завершившихся на дату представления заявки на получение гарантии, составил не менее 20% или прогнозные данные финансовой модели реализуемого проекта подтверждают ежегодный прирост выручки не менее 20% на протяжении не менее 3 лет с момента завершения инвестиционной фазы проекта.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Соответствие деятельности субъекта МСП и (или) реализуемого им проекта критериям отнесения к </a:t>
                      </a: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Стартапу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подтверждается заключением организаций, оказывающих услуги по проведению научной, технической экспертизы, бизнес-экспертизы проектов субъектов МСП, в том числе в целях развития исследований, разработок субъектов МСП и коммерциализации их результатов.</a:t>
                      </a: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Газели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должен соответствовать критериям отнесения к быстрорастущим инновационным, высокотехнологичным предприятиям, утвержденным Рабочей группой по вопросам оказания поддержки субъектам малого и среднего предпринимательства высокотехнологичных секторов экономики, в том числе внедряющим инновации, осуществляющим проекты в сфере </a:t>
                      </a: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импортозамещения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(или) производящим экспортную продукцию и услуги, созданной АО «Корпорация «МСП» и иными институтами развития, в том числе следующим критериям:</a:t>
                      </a:r>
                      <a:endParaRPr lang="ru-RU" sz="100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осуществление деятельности не менее 3 лет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;–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деятельность субъекта МСП осуществляется в Приоритетных отраслях экономики и обеспечивает ежегодный прирост выручки не менее 20% на протяжении последних трех лет, завершившихся на дату представления заявки на получение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гарантии,</a:t>
                      </a:r>
                      <a:r>
                        <a:rPr lang="ru-RU" sz="100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имеет 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данным бухгалтерской отчетности за последний календарный год положительный финансовый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результат;</a:t>
                      </a:r>
                      <a:r>
                        <a:rPr lang="ru-RU" sz="100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имеет 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данным бухгалтерской отчетности за последний календарный год положительные чистые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активы.</a:t>
                      </a:r>
                      <a:endParaRPr lang="ru-RU" sz="100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4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966041"/>
              </p:ext>
            </p:extLst>
          </p:nvPr>
        </p:nvGraphicFramePr>
        <p:xfrm>
          <a:off x="185051" y="873204"/>
          <a:ext cx="8773898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8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Направление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Спорт</a:t>
                      </a: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реализующие проекты в области создания и развития объектов спортивной инфраструктуры, в </a:t>
                      </a:r>
                      <a:r>
                        <a:rPr lang="ru-RU" sz="1050" kern="120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т.ч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соответствии с Бизнес планом, сформированным на портале "Бизнес-навигатор МСП" на цели, реализуемые в сфере в сфере физической культуры и спорта, либо в рамках исполнения контрактов в соответствии с Федеральными законами 223-ФЗ и 44-ФЗ цели поставки спорттоваров, поставки или ремонта спортивного оборудования, а также на цели финансирования инвестиций в области создания и развития объектов спортивной инфраструктуры.</a:t>
                      </a: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Семейный бизнес</a:t>
                      </a: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соответствующие любому из перечисленных условий: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предприниматели, наемными работниками которых являются члены их семей (не менее одного);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Юридические лица, в штате, которых работают члены семьи (не менее одного) лица/лиц (одной семьи),  которым принадлежит 100% долей в уставном капитале.</a:t>
                      </a: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Участники закупок у крупнейших заказчиков по 223-ФЗ, 44-ФЗ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в течение последних 2 лет заключал хотя бы 1 контракт в рамках Федеральных законов 223-ФЗ и 44-ФЗ.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Экспортно-ориентированные компании либо экспортеры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 – осуществляющие поставки производимой продукции на зарубежные рынки (далее – экспортеры) в рамках соответствующего контракта или производители, заключившие с экспортером договор на поставку производимой ими продукции на зарубежные рынки.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911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бизнес которых пострадал от стихийных бедствий.</a:t>
                      </a: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Молодежь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 в возрасте не более 30 лет или юридические лица, при условии, что единоличным исполнительным органом такого юридического лица является гражданин (-ка) РФ в возрасте не более 30 лет и 50% и более долей в уставном капитале этой организации принадлежит указанному гражданину (-</a:t>
                      </a:r>
                      <a:r>
                        <a:rPr lang="ru-RU" sz="10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РФ.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Лица с ограниченными возможностями здоровья (ОВЗ)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обеспечивает занятость лицам с ограниченными возможностями здоровья при условии, что по итогам предыдущего календарного года среднесписочная численность указанных лиц среди работников Субъекта МСП составляет не менее 50%, а доля в фонде оплаты труда - не менее 25%.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Фасоль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осуществляющие сотрудничество с ООО «Метро Кэш энд Кэрри Россия» в рамках открытия мини-</a:t>
                      </a:r>
                      <a:r>
                        <a:rPr lang="ru-RU" sz="10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маркетов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«Фасоль».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0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3918687"/>
              </p:ext>
            </p:extLst>
          </p:nvPr>
        </p:nvGraphicFramePr>
        <p:xfrm>
          <a:off x="323528" y="908720"/>
          <a:ext cx="756084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784100" y="1844824"/>
            <a:ext cx="14959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ГАРАНТИИ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4784100" y="2852936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84100" y="4149080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198" y="3162177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674" y="4458320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405" y="2156679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32172" y="2318683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1 0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51696" y="3162177"/>
            <a:ext cx="315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до 10 млн руб. –  до 24 часов</a:t>
            </a: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до 100 млн руб. –  до 2 рабочих дней</a:t>
            </a: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от 1000 млн руб. –  до 5 рабочих дней</a:t>
            </a:r>
          </a:p>
        </p:txBody>
      </p:sp>
      <p:sp>
        <p:nvSpPr>
          <p:cNvPr id="29" name="Freeform 5"/>
          <p:cNvSpPr/>
          <p:nvPr/>
        </p:nvSpPr>
        <p:spPr>
          <a:xfrm>
            <a:off x="323528" y="116632"/>
            <a:ext cx="756084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4" y="1862378"/>
            <a:ext cx="4319099" cy="37342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32172" y="4437112"/>
            <a:ext cx="31722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до 2 млн.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 - 4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годовых, но не менее 999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от 2 млн. руб. до 50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 - 3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от 50 млн. руб. до 1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млрд рублей - от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2 %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98" t="10288" r="18256" b="39868"/>
          <a:stretch/>
        </p:blipFill>
        <p:spPr bwMode="auto">
          <a:xfrm>
            <a:off x="251760" y="980229"/>
            <a:ext cx="8172000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46268" y="411582"/>
            <a:ext cx="614164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72400" y="3933056"/>
            <a:ext cx="288032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88424" y="3717032"/>
            <a:ext cx="254124" cy="364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4869160"/>
            <a:ext cx="81750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 smtClean="0"/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Консультации и техническая поддержка:  </a:t>
            </a: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тел.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30 20 100, 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электронный адрес: </a:t>
            </a:r>
            <a:r>
              <a:rPr lang="en-US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msbsupport@mspbank.ru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361379" y="10429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lvl="0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Портал АИС НГС –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smbfin.ru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3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547"/>
          <a:stretch/>
        </p:blipFill>
        <p:spPr bwMode="auto">
          <a:xfrm>
            <a:off x="166977" y="227346"/>
            <a:ext cx="6997311" cy="651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7702" y="116633"/>
            <a:ext cx="253265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6316"/>
              </p:ext>
            </p:extLst>
          </p:nvPr>
        </p:nvGraphicFramePr>
        <p:xfrm>
          <a:off x="467544" y="1268762"/>
          <a:ext cx="7704856" cy="4651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5930">
                <a:tc>
                  <a:txBody>
                    <a:bodyPr/>
                    <a:lstStyle/>
                    <a:p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2" b="30213"/>
          <a:stretch/>
        </p:blipFill>
        <p:spPr>
          <a:xfrm>
            <a:off x="539553" y="5217354"/>
            <a:ext cx="432047" cy="50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7" r="10786"/>
          <a:stretch/>
        </p:blipFill>
        <p:spPr>
          <a:xfrm>
            <a:off x="540000" y="4293096"/>
            <a:ext cx="432000" cy="503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" r="6139"/>
          <a:stretch/>
        </p:blipFill>
        <p:spPr>
          <a:xfrm>
            <a:off x="540000" y="3356992"/>
            <a:ext cx="542886" cy="474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492896"/>
            <a:ext cx="47132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556792"/>
            <a:ext cx="553061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5157192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077072"/>
            <a:ext cx="319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поддержки МСП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3212976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0" y="2420888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1484784"/>
            <a:ext cx="3869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32040" y="5363924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8549" y="4338977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1771" y="338311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5827" y="251031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30790" y="1556792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731082" y="731318"/>
            <a:ext cx="2505214" cy="484051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156200" y="2636912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625393" y="1714791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705277" y="3494825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59082" y="5499830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136853" y="4565509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85410"/>
            <a:ext cx="3602365" cy="4616674"/>
          </a:xfrm>
          <a:prstGeom prst="rect">
            <a:avLst/>
          </a:prstGeom>
        </p:spPr>
      </p:pic>
      <p:sp>
        <p:nvSpPr>
          <p:cNvPr id="30" name="Freeform 5"/>
          <p:cNvSpPr/>
          <p:nvPr/>
        </p:nvSpPr>
        <p:spPr>
          <a:xfrm>
            <a:off x="179512" y="125258"/>
            <a:ext cx="8138869" cy="423422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МСП Банк снижает ставки по кредитам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9512" y="620688"/>
            <a:ext cx="43924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 Банк предлагает предприятиям малого и среднего бизнеса воспользоваться Программой субсидирования кредитования Министерства экономического развития РФ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всех предпринимателей, которым с </a:t>
            </a:r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2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октября по 31 декабря 2019 года</a:t>
            </a:r>
            <a:r>
              <a:rPr lang="ru-RU" sz="1200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будет выдан кредит, предоставляется сниженная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Снижение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ставки происходит в рамках участия в реализации национального проекта «Малое и среднее предпринимательство и поддержка предпринимательской инициативы» и направлено на развитие и поддержку малых и средних компаний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России.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1520" y="3068506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бизнеса 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8,0% годовых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8,25% годовых</a:t>
            </a:r>
          </a:p>
          <a:p>
            <a:endParaRPr lang="ru-RU" sz="1000" u="sng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0%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8,0%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5576" y="2753903"/>
            <a:ext cx="1707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sp>
        <p:nvSpPr>
          <p:cNvPr id="35" name="TextBox 34"/>
          <p:cNvSpPr txBox="1"/>
          <p:nvPr/>
        </p:nvSpPr>
        <p:spPr>
          <a:xfrm>
            <a:off x="755576" y="5155566"/>
            <a:ext cx="14173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6" name="TextBox 35"/>
          <p:cNvSpPr txBox="1"/>
          <p:nvPr/>
        </p:nvSpPr>
        <p:spPr>
          <a:xfrm>
            <a:off x="307635" y="5517232"/>
            <a:ext cx="37430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4D4D4D"/>
                </a:solidFill>
              </a:defRPr>
            </a:lvl1pPr>
          </a:lstStyle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На инвестиционные цели: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  </a:t>
            </a:r>
            <a:r>
              <a:rPr lang="ru-RU" dirty="0">
                <a:latin typeface="Arial" pitchFamily="34" charset="0"/>
                <a:cs typeface="Arial" pitchFamily="34" charset="0"/>
              </a:rPr>
              <a:t>0,5 млн рублей и не более 1 млрд руб.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На пополнение оборотных средств: 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менее 0,5 млн рублей и не более 500 млн рублей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71111" y="5543073"/>
            <a:ext cx="1282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3771111" y="5827330"/>
            <a:ext cx="3825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инвестиционные цели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не более 10 лет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пополнение оборотных средств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не более 3-х лет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537879"/>
            <a:ext cx="632508" cy="60308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936039"/>
            <a:ext cx="639863" cy="62515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895" y="4939317"/>
            <a:ext cx="603089" cy="5883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737" y="6582544"/>
            <a:ext cx="769664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>
                <a:latin typeface="Arial" pitchFamily="34" charset="0"/>
                <a:cs typeface="Arial" pitchFamily="34" charset="0"/>
              </a:rPr>
              <a:t>*c перечнем приоритетных ниш можно ознакомиться на сайте Банка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1" y="4293095"/>
            <a:ext cx="3312367" cy="598983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7,75%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 на любые цели для предпринимателей, ведущих свою деятельность в приоритетных нишах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Банка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16339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408185"/>
              </p:ext>
            </p:extLst>
          </p:nvPr>
        </p:nvGraphicFramePr>
        <p:xfrm>
          <a:off x="395536" y="141277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«Оборотное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124145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96992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96992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96992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5850" y="332996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428" y="332996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328233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332996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332996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3212976"/>
            <a:ext cx="3139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Приоритетные отрасли: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отрасли: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16632"/>
            <a:ext cx="6419055" cy="648073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578891"/>
              </p:ext>
            </p:extLst>
          </p:nvPr>
        </p:nvGraphicFramePr>
        <p:xfrm>
          <a:off x="403700" y="40770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03700" y="478844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3700" y="5517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5517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5517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014" y="5877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592" y="5877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05" y="5829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5877273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5877273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5"/>
          <p:cNvSpPr/>
          <p:nvPr/>
        </p:nvSpPr>
        <p:spPr>
          <a:xfrm>
            <a:off x="433387" y="764705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96657" y="5758092"/>
            <a:ext cx="3139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Приоритетные отрасли: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1% годовых;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отрасли: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631408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«Контрактное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Заемщиком контракта в рамках Федеральных законов 223-ФЗ и 44-ФЗ, но не более 70% суммы контракта уменьшенной на сумму аванса, предусмотренного контрактом или полученного от заказчика, а также на сумму произведенных оплат в рамках выполнения контракта. в случае если финансирование осуществляется до заключения контракта - не более 70% от величины максимальной закупки, указанной в параметрах закупки на сайте zakupki.gov.ru.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7996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7996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7996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74" y="4940008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590" y="4940008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4892376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940008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940008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699647"/>
            <a:ext cx="412159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5437673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5436512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76098" y="4940008"/>
            <a:ext cx="3139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Приоритетные отрасли: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отрасли: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sp>
        <p:nvSpPr>
          <p:cNvPr id="27" name="Freeform 5"/>
          <p:cNvSpPr/>
          <p:nvPr/>
        </p:nvSpPr>
        <p:spPr>
          <a:xfrm>
            <a:off x="433387" y="332656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261241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«Рефинансирование»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рефинансирование кредитов  (займов), выданных другими кредитными организациями на оборотные и инвестиционные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цели.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C:\Users\b05frv\Desktop\Depositphotos_58440907_original-val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368" y="1700808"/>
            <a:ext cx="4572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487946" y="4769857"/>
            <a:ext cx="3996607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Приоритетные отрасли на оборотные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цели: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Приоритетные отрасли на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инвестиционные цели: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9,1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отрасли на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Неприоритетные отрасли на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9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779912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46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433387" y="26064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6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598105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«Микрокредит»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организацию и (или) развитие бизнеса в части пополнения оборотных средств, финансирования текущей деятельности (включая выплату заработной платы и пр. платежи, за исключением уплаты налогов и сборов), а также финансирования инвестиций.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87946" y="4769857"/>
            <a:ext cx="963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13%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779912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46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Для индивидуальных предпринимателей: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0,5 до 5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Для юридических лиц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0,5 до 10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433387" y="26064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b05frv\Desktop\micro_credit_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048" y="1628801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ular Callout 1"/>
          <p:cNvSpPr/>
          <p:nvPr/>
        </p:nvSpPr>
        <p:spPr>
          <a:xfrm rot="9006540">
            <a:off x="6883644" y="377923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4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694064"/>
              </p:ext>
            </p:extLst>
          </p:nvPr>
        </p:nvGraphicFramePr>
        <p:xfrm>
          <a:off x="122720" y="894224"/>
          <a:ext cx="8841768" cy="1526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8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0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2557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«Микрокредит»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4107">
                <a:tc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«Дальневосточный федеральный округ»</a:t>
                      </a:r>
                      <a:endParaRPr lang="ru-RU" sz="1000" b="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субъект МСП зарегистрирован на территории Дальневосточного федерального округа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«Моногорода»</a:t>
                      </a: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субъект МСП зарегистрирован или осуществляет предпринимательскую деятельность на территории моногорода)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«Мама – предприниматель»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(субъект МСП, получивший грант в рамках федерального образовательного проекта по развитию женского предпринимательства «Мама – предприниматель»)</a:t>
                      </a: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7584" y="2495218"/>
            <a:ext cx="80174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На организацию и (или) развитие бизнеса в части пополнения оборотных средств, финансирования текущей деятельности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включая выплату заработной платы и пр. платежи, за исключением уплаты налогов и сборов), а также финансирования инвестиций.</a:t>
            </a:r>
          </a:p>
          <a:p>
            <a:pPr algn="ctr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Не допускается рефинансирование ранее выданных кредитов (займов).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5085" y="5203717"/>
            <a:ext cx="886650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СРОК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-149160" y="6063099"/>
            <a:ext cx="1215441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 algn="ctr"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СТАВКА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30" y="4569116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20" y="5476652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43" y="3637638"/>
            <a:ext cx="639863" cy="625153"/>
          </a:xfrm>
          <a:prstGeom prst="rect">
            <a:avLst/>
          </a:prstGeom>
        </p:spPr>
      </p:pic>
      <p:sp>
        <p:nvSpPr>
          <p:cNvPr id="31" name="Freeform 5"/>
          <p:cNvSpPr/>
          <p:nvPr/>
        </p:nvSpPr>
        <p:spPr>
          <a:xfrm>
            <a:off x="137431" y="116632"/>
            <a:ext cx="8178986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начинающих предпринимателей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24544" y="4226751"/>
            <a:ext cx="1515099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smtClean="0"/>
              <a:t>СУММА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19880" y="3789040"/>
            <a:ext cx="76328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Не более 500 тыс. рублей и не более 1 кредита одному Заемщику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563888" y="4653136"/>
            <a:ext cx="22322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36 месяцев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61432" y="5613561"/>
            <a:ext cx="23497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,5%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0986" y="3023039"/>
            <a:ext cx="658914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84796" y="2495245"/>
            <a:ext cx="504056" cy="504056"/>
            <a:chOff x="184796" y="1844824"/>
            <a:chExt cx="504056" cy="504056"/>
          </a:xfrm>
        </p:grpSpPr>
        <p:sp>
          <p:nvSpPr>
            <p:cNvPr id="8" name="Овал 7"/>
            <p:cNvSpPr/>
            <p:nvPr/>
          </p:nvSpPr>
          <p:spPr>
            <a:xfrm>
              <a:off x="184796" y="1844824"/>
              <a:ext cx="504056" cy="504056"/>
            </a:xfrm>
            <a:prstGeom prst="ellipse">
              <a:avLst/>
            </a:prstGeom>
            <a:noFill/>
            <a:ln w="22225">
              <a:solidFill>
                <a:srgbClr val="F370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16"/>
            <p:cNvCxnSpPr>
              <a:stCxn id="8" idx="0"/>
            </p:cNvCxnSpPr>
            <p:nvPr/>
          </p:nvCxnSpPr>
          <p:spPr>
            <a:xfrm>
              <a:off x="436824" y="1844824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436824" y="210141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16200000">
              <a:off x="292848" y="1981427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16200000">
              <a:off x="583276" y="197826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51520" y="3542711"/>
            <a:ext cx="8543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251520" y="4478815"/>
            <a:ext cx="83273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421140" y="5442928"/>
            <a:ext cx="7751260" cy="7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ular Callout 1"/>
          <p:cNvSpPr/>
          <p:nvPr/>
        </p:nvSpPr>
        <p:spPr>
          <a:xfrm rot="9006540">
            <a:off x="7217916" y="233907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itle 7"/>
          <p:cNvSpPr txBox="1">
            <a:spLocks/>
          </p:cNvSpPr>
          <p:nvPr/>
        </p:nvSpPr>
        <p:spPr bwMode="auto">
          <a:xfrm rot="19806540">
            <a:off x="7068387" y="602505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7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1881"/>
              </p:ext>
            </p:extLst>
          </p:nvPr>
        </p:nvGraphicFramePr>
        <p:xfrm>
          <a:off x="52113" y="908720"/>
          <a:ext cx="9025420" cy="60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6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38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83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0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4880">
                <a:tc>
                  <a:txBody>
                    <a:bodyPr/>
                    <a:lstStyle/>
                    <a:p>
                      <a:pPr marL="0" algn="ctr" defTabSz="1072689" rtl="0" eaLnBrk="1" latinLnBrk="0" hangingPunct="1"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>
                        <a:spcAft>
                          <a:spcPts val="0"/>
                        </a:spcAft>
                      </a:pPr>
                      <a:endParaRPr lang="ru-RU" sz="1000" b="0" i="1" kern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b="1" baseline="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>
            <a:off x="185052" y="1595264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5051" y="6309320"/>
            <a:ext cx="8819160" cy="1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62002" y="1923260"/>
            <a:ext cx="166172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Оборотное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2113" y="1916833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113" y="3140969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113" y="4149081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2113" y="5096218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113" y="5814421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62001" y="3140969"/>
            <a:ext cx="159525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Инвестиционное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2002" y="4149081"/>
            <a:ext cx="1661723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Контрактное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62002" y="5096218"/>
            <a:ext cx="1883586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Рефинансирование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62002" y="5816298"/>
            <a:ext cx="1750649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Микрокредит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85051" y="2723229"/>
            <a:ext cx="8819160" cy="15472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85051" y="3904257"/>
            <a:ext cx="8819160" cy="1917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5052" y="4860776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5052" y="5589240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C:\Users\b05frv\Downloads\robo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021" y="2116299"/>
            <a:ext cx="394354" cy="4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b05frv\Downloads\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478" y="1675915"/>
            <a:ext cx="301438" cy="3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641" y="1694979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b05frv\Downloads\business-wom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984" y="2164145"/>
            <a:ext cx="350189" cy="3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C:\Users\b05frv\Downloads\gy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41" y="2116298"/>
            <a:ext cx="423611" cy="45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633" y="1628801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" descr="C:\Users\b05frv\Downloads\robo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999" y="3332011"/>
            <a:ext cx="394354" cy="4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 descr="C:\Users\b05frv\Downloads\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6" y="2903153"/>
            <a:ext cx="301438" cy="3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619" y="2922217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C:\Users\b05frv\Downloads\business-wo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62" y="3389583"/>
            <a:ext cx="341211" cy="36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9" descr="C:\Users\b05frv\Downloads\coupl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611" y="2829267"/>
            <a:ext cx="369641" cy="40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0" descr="C:\Users\b05frv\Downloads\family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405" y="3366101"/>
            <a:ext cx="362886" cy="39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1" descr="C:\Users\b05frv\Downloads\gy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41" y="3386805"/>
            <a:ext cx="437763" cy="47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363" y="2856039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1" descr="C:\Users\b05frv\Downloads\gym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40" y="4150831"/>
            <a:ext cx="424537" cy="45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363" y="5659225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136" y="5725403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b05frv\Downloads\9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37" y="5028046"/>
            <a:ext cx="333638" cy="36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Прямая соединительная линия 93"/>
          <p:cNvCxnSpPr/>
          <p:nvPr/>
        </p:nvCxnSpPr>
        <p:spPr>
          <a:xfrm>
            <a:off x="2112650" y="866606"/>
            <a:ext cx="0" cy="5442714"/>
          </a:xfrm>
          <a:prstGeom prst="line">
            <a:avLst/>
          </a:prstGeom>
          <a:ln w="15875">
            <a:solidFill>
              <a:srgbClr val="0072B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5364088" y="866606"/>
            <a:ext cx="0" cy="5442714"/>
          </a:xfrm>
          <a:prstGeom prst="line">
            <a:avLst/>
          </a:prstGeom>
          <a:ln w="15875">
            <a:solidFill>
              <a:srgbClr val="0072B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1839296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500" y="1810916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2179119" y="2205444"/>
            <a:ext cx="9653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50" y="1797414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3747600" y="2205444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10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2989018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500" y="2977860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" name="TextBox 111"/>
          <p:cNvSpPr txBox="1"/>
          <p:nvPr/>
        </p:nvSpPr>
        <p:spPr>
          <a:xfrm>
            <a:off x="2179119" y="3372388"/>
            <a:ext cx="9653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13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50" y="2964358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" name="TextBox 113"/>
          <p:cNvSpPr txBox="1"/>
          <p:nvPr/>
        </p:nvSpPr>
        <p:spPr>
          <a:xfrm>
            <a:off x="3747600" y="3372388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15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4101732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500" y="4090574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2194147" y="4487333"/>
            <a:ext cx="950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18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50" y="4077072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3762629" y="4496135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20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4965466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Прямоугольник 120"/>
          <p:cNvSpPr/>
          <p:nvPr/>
        </p:nvSpPr>
        <p:spPr>
          <a:xfrm>
            <a:off x="185052" y="1094258"/>
            <a:ext cx="1838674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Базовые продукты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428502" y="908721"/>
            <a:ext cx="2431530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19050" marR="0" lvl="0" indent="-190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Наличие льготных программ</a:t>
            </a:r>
            <a:r>
              <a:rPr lang="en-US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и возможности рыночного кредитования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5652119" y="910462"/>
            <a:ext cx="2808313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Специальные продукты для приоритетных ниш*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 defTabSz="914400"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ru-RU" sz="1200" b="1" u="sng" dirty="0">
                <a:latin typeface="Arial" charset="0"/>
                <a:ea typeface="Arial" charset="0"/>
                <a:cs typeface="Arial" charset="0"/>
              </a:rPr>
              <a:t>процентная ставка – </a:t>
            </a:r>
            <a:r>
              <a:rPr lang="ru-RU" sz="1200" b="1" u="sng" dirty="0" smtClean="0">
                <a:solidFill>
                  <a:srgbClr val="ED1B34"/>
                </a:solidFill>
                <a:latin typeface="Arial" charset="0"/>
                <a:ea typeface="Arial" charset="0"/>
                <a:cs typeface="Arial" charset="0"/>
              </a:rPr>
              <a:t>8,5%</a:t>
            </a:r>
            <a:r>
              <a:rPr lang="ru-RU" sz="1200" b="1" dirty="0"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pic>
        <p:nvPicPr>
          <p:cNvPr id="1026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1820475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4433399" y="2217607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5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2975782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4433399" y="3372914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7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4095551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4433399" y="4492683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9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4898167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4461218" y="5295299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627784" y="2331534"/>
            <a:ext cx="457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,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5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%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178552" y="2331534"/>
            <a:ext cx="806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9,6%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10,6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%**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843242" y="2331534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627784" y="3534958"/>
            <a:ext cx="457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,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185919" y="3534958"/>
            <a:ext cx="7991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9,1%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10,1%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850609" y="3534958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627784" y="4581708"/>
            <a:ext cx="4652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,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5 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78553" y="4581708"/>
            <a:ext cx="806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9,6%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10,6%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843242" y="4581708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171617" y="5391142"/>
            <a:ext cx="878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9,6%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10,6%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627551" y="1981169"/>
            <a:ext cx="8996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Сельхозкооперация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363442" y="1988840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729121" y="1988840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5823215" y="2524254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Газели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278444" y="2543515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Женщины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6816201" y="2538563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5627551" y="3212976"/>
            <a:ext cx="8996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Сельхозкооперация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363442" y="3220647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610789" y="3220647"/>
            <a:ext cx="782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Серебряный бизнес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7260873" y="3220647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5836443" y="3729129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Газели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291671" y="3748390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Женщины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782558" y="3743438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200780" y="3748390"/>
            <a:ext cx="10214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Семейный бизнес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6778388" y="4551847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6211975" y="5370430"/>
            <a:ext cx="6305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Опция «911»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6316556" y="6034368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7224673" y="6034855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08" name="Заголовок 1"/>
          <p:cNvSpPr txBox="1">
            <a:spLocks/>
          </p:cNvSpPr>
          <p:nvPr/>
        </p:nvSpPr>
        <p:spPr bwMode="auto">
          <a:xfrm>
            <a:off x="118583" y="6381328"/>
            <a:ext cx="8574490" cy="432048"/>
          </a:xfrm>
          <a:prstGeom prst="rect">
            <a:avLst/>
          </a:prstGeom>
          <a:ln w="12700">
            <a:solidFill>
              <a:schemeClr val="bg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0805" tIns="40403" rIns="80805" bIns="40403" rtlCol="0" anchor="ctr">
            <a:noAutofit/>
          </a:bodyPr>
          <a:lstStyle>
            <a:lvl1pPr algn="ctr" defTabSz="107268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algn="l"/>
            <a:r>
              <a:rPr lang="ru-RU" sz="800" dirty="0" smtClean="0">
                <a:latin typeface="Arial" pitchFamily="34" charset="0"/>
                <a:cs typeface="Arial" pitchFamily="34" charset="0"/>
              </a:rPr>
              <a:t>* – 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>соответствие целевым сегментам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определяется 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>на основании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чек-листа</a:t>
            </a:r>
          </a:p>
          <a:p>
            <a:pPr algn="l"/>
            <a:r>
              <a:rPr lang="ru-RU" sz="800" dirty="0">
                <a:latin typeface="Arial" pitchFamily="34" charset="0"/>
                <a:cs typeface="Arial" pitchFamily="34" charset="0"/>
              </a:rPr>
              <a:t>** –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для приоритетных и неприоритетных отраслей в рамках Программы стимулирования кредитования субъектов МСП, см. Приложение 3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" name="Picture 2" descr="C:\Users\b05frv\Downloads\rocket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75915"/>
            <a:ext cx="293563" cy="3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TextBox 125"/>
          <p:cNvSpPr txBox="1"/>
          <p:nvPr/>
        </p:nvSpPr>
        <p:spPr>
          <a:xfrm>
            <a:off x="7297662" y="1988840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err="1">
                <a:cs typeface="Aharoni" pitchFamily="2" charset="-79"/>
              </a:rPr>
              <a:t>Стартапы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27" name="Picture 2" descr="C:\Users\b05frv\Downloads\rocket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837" y="2870476"/>
            <a:ext cx="293563" cy="3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7752570" y="3212976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err="1">
                <a:cs typeface="Aharoni" pitchFamily="2" charset="-79"/>
              </a:rPr>
              <a:t>Стартапы</a:t>
            </a:r>
            <a:endParaRPr lang="ru-RU" sz="600" b="1" dirty="0">
              <a:cs typeface="Aharoni" pitchFamily="2" charset="-79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70471" y="6032322"/>
            <a:ext cx="881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cs typeface="Aharoni" pitchFamily="2" charset="-79"/>
              </a:rPr>
              <a:t>Мама предприниматель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5" name="Picture 2" descr="C:\Users\b05frv\Desktop\maternity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201" y="5685513"/>
            <a:ext cx="365779" cy="39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Freeform 5"/>
          <p:cNvSpPr/>
          <p:nvPr/>
        </p:nvSpPr>
        <p:spPr>
          <a:xfrm>
            <a:off x="137430" y="116632"/>
            <a:ext cx="868606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Специальные продукты в рамках базовых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5655514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4461218" y="6052646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</p:spTree>
    <p:extLst>
      <p:ext uri="{BB962C8B-B14F-4D97-AF65-F5344CB8AC3E}">
        <p14:creationId xmlns:p14="http://schemas.microsoft.com/office/powerpoint/2010/main" val="20868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4915</TotalTime>
  <Words>2206</Words>
  <Application>Microsoft Office PowerPoint</Application>
  <PresentationFormat>Экран (4:3)</PresentationFormat>
  <Paragraphs>298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Aharoni</vt:lpstr>
      <vt:lpstr>Arial</vt:lpstr>
      <vt:lpstr>Arial Narrow</vt:lpstr>
      <vt:lpstr>Calibri</vt:lpstr>
      <vt:lpstr>Times New Roman</vt:lpstr>
      <vt:lpstr>Wingdings</vt:lpstr>
      <vt:lpstr>Специальное оформление</vt:lpstr>
      <vt:lpstr>Инструменты поддержки малого и среднего предпринимательства</vt:lpstr>
      <vt:lpstr>О Банке</vt:lpstr>
      <vt:lpstr>Презентация PowerPoint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Гаранова Юлия Геннадиевна</cp:lastModifiedBy>
  <cp:revision>260</cp:revision>
  <cp:lastPrinted>2017-11-27T08:27:26Z</cp:lastPrinted>
  <dcterms:created xsi:type="dcterms:W3CDTF">2017-08-03T13:00:25Z</dcterms:created>
  <dcterms:modified xsi:type="dcterms:W3CDTF">2019-10-08T10:06:05Z</dcterms:modified>
</cp:coreProperties>
</file>